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7">
  <p:sldMasterIdLst>
    <p:sldMasterId id="2147483676" r:id="rId4"/>
  </p:sldMasterIdLst>
  <p:notesMasterIdLst>
    <p:notesMasterId r:id="rId26"/>
  </p:notesMasterIdLst>
  <p:sldIdLst>
    <p:sldId id="256" r:id="rId5"/>
    <p:sldId id="258" r:id="rId6"/>
    <p:sldId id="573" r:id="rId7"/>
    <p:sldId id="585" r:id="rId8"/>
    <p:sldId id="574" r:id="rId9"/>
    <p:sldId id="575" r:id="rId10"/>
    <p:sldId id="576" r:id="rId11"/>
    <p:sldId id="586" r:id="rId12"/>
    <p:sldId id="577" r:id="rId13"/>
    <p:sldId id="588" r:id="rId14"/>
    <p:sldId id="582" r:id="rId15"/>
    <p:sldId id="589" r:id="rId16"/>
    <p:sldId id="581" r:id="rId17"/>
    <p:sldId id="590" r:id="rId18"/>
    <p:sldId id="587" r:id="rId19"/>
    <p:sldId id="579" r:id="rId20"/>
    <p:sldId id="580" r:id="rId21"/>
    <p:sldId id="583" r:id="rId22"/>
    <p:sldId id="591" r:id="rId23"/>
    <p:sldId id="584" r:id="rId24"/>
    <p:sldId id="348" r:id="rId25"/>
  </p:sldIdLst>
  <p:sldSz cx="9144000" cy="6858000" type="screen4x3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Franklin Gothic" panose="02000000000000000000" pitchFamily="2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Rodrigo Galaz Silva" initials="VRGS" lastIdx="1" clrIdx="0">
    <p:extLst>
      <p:ext uri="{19B8F6BF-5375-455C-9EA6-DF929625EA0E}">
        <p15:presenceInfo xmlns:p15="http://schemas.microsoft.com/office/powerpoint/2012/main" userId="Victor Rodrigo Galaz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6" autoAdjust="0"/>
    <p:restoredTop sz="94608"/>
  </p:normalViewPr>
  <p:slideViewPr>
    <p:cSldViewPr snapToGrid="0" snapToObjects="1">
      <p:cViewPr varScale="1">
        <p:scale>
          <a:sx n="78" d="100"/>
          <a:sy n="78" d="100"/>
        </p:scale>
        <p:origin x="15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notesMaster" Target="notesMasters/notesMaster1.xml" /><Relationship Id="rId39" Type="http://schemas.openxmlformats.org/officeDocument/2006/relationships/theme" Target="theme/theme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font" Target="fonts/font8.fntdata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font" Target="fonts/font7.fntdata" /><Relationship Id="rId38" Type="http://schemas.openxmlformats.org/officeDocument/2006/relationships/viewProps" Target="viewProp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font" Target="fonts/font3.fntdata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font" Target="fonts/font6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font" Target="fonts/font2.fntdata" /><Relationship Id="rId36" Type="http://schemas.openxmlformats.org/officeDocument/2006/relationships/commentAuthors" Target="commentAuthor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font" Target="fonts/font5.fntdata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font" Target="fonts/font1.fntdata" /><Relationship Id="rId30" Type="http://schemas.openxmlformats.org/officeDocument/2006/relationships/font" Target="fonts/font4.fntdata" /><Relationship Id="rId35" Type="http://schemas.openxmlformats.org/officeDocument/2006/relationships/font" Target="fonts/font9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2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4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14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3533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62" r:id="rId4"/>
    <p:sldLayoutId id="2147483678" r:id="rId5"/>
    <p:sldLayoutId id="2147483677" r:id="rId6"/>
    <p:sldLayoutId id="214748369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784726" y="4188542"/>
            <a:ext cx="4894800" cy="2738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Examen Transversal Ingeniería de </a:t>
            </a:r>
            <a:br>
              <a:rPr lang="en-US" sz="4000" dirty="0"/>
            </a:br>
            <a:r>
              <a:rPr lang="en-US" sz="4000" dirty="0"/>
              <a:t>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/>
              <a:t>Sección:001-D </a:t>
            </a:r>
            <a:br>
              <a:rPr lang="en-US" sz="2000" dirty="0"/>
            </a:br>
            <a:r>
              <a:rPr lang="en-US" sz="2000" dirty="0"/>
              <a:t>Docente: </a:t>
            </a:r>
            <a:r>
              <a:rPr lang="es-ES" sz="2000" dirty="0"/>
              <a:t>DIEGO ALBERTO GARCES MIRANDA</a:t>
            </a:r>
            <a:br>
              <a:rPr lang="en-US" sz="2000" dirty="0"/>
            </a:br>
            <a:r>
              <a:rPr lang="en-US" sz="2000" dirty="0"/>
              <a:t>Grupo Nº:</a:t>
            </a:r>
            <a:r>
              <a:rPr lang="es-CL" sz="2000" dirty="0"/>
              <a:t>SUPER-SOFT</a:t>
            </a:r>
            <a:br>
              <a:rPr lang="en-US" sz="2000" dirty="0"/>
            </a:br>
            <a:r>
              <a:rPr lang="en-US" sz="2000" dirty="0"/>
              <a:t>Integrantes:</a:t>
            </a:r>
            <a:br>
              <a:rPr lang="en-US" sz="2000" dirty="0"/>
            </a:br>
            <a:r>
              <a:rPr lang="en-US" sz="2000" dirty="0"/>
              <a:t>Pablo Cariman </a:t>
            </a:r>
            <a:br>
              <a:rPr lang="en-US" sz="2000" dirty="0"/>
            </a:br>
            <a:r>
              <a:rPr lang="en-US" sz="2000" dirty="0"/>
              <a:t>Miguel Sierra</a:t>
            </a:r>
            <a:br>
              <a:rPr lang="en-US" sz="2000" dirty="0"/>
            </a:br>
            <a:r>
              <a:rPr lang="en-US" sz="2000" dirty="0"/>
              <a:t>Israel Cordero</a:t>
            </a:r>
            <a:br>
              <a:rPr lang="en-US" sz="2000" dirty="0"/>
            </a:b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B67BE-00B6-4B73-96B9-3CB82A2D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E49FDA-9DC7-4DED-87CC-795F1160B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Interfaz de usuario gráfica, Aplicación, Teams">
            <a:extLst>
              <a:ext uri="{FF2B5EF4-FFF2-40B4-BE49-F238E27FC236}">
                <a16:creationId xmlns:a16="http://schemas.microsoft.com/office/drawing/2014/main" id="{D0F47DB7-E409-0B74-7F2B-8E495A31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9" y="3789735"/>
            <a:ext cx="7279741" cy="3068265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2292A47-6D20-9207-D5C5-69EC46A81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4" y="1079672"/>
            <a:ext cx="7279741" cy="26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segundo Sprint.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B80038-FAAB-4FBA-B094-ADB7450D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7CF2B9-16F6-2089-A456-02B564DD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1025725"/>
            <a:ext cx="8729836" cy="3330229"/>
          </a:xfrm>
          <a:prstGeom prst="rect">
            <a:avLst/>
          </a:prstGeom>
        </p:spPr>
      </p:pic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50F45A85-BA18-D1E7-FEB8-42CA29FFB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80" y="4406163"/>
            <a:ext cx="3999106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9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33F5A-D0D5-4E07-B719-CDB728EE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pic>
        <p:nvPicPr>
          <p:cNvPr id="4" name="Imagen 3" descr="Interfaz de usuario gráfica">
            <a:extLst>
              <a:ext uri="{FF2B5EF4-FFF2-40B4-BE49-F238E27FC236}">
                <a16:creationId xmlns:a16="http://schemas.microsoft.com/office/drawing/2014/main" id="{2B50DFC0-204F-7DED-2A59-8F0A75AC8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8" y="1398338"/>
            <a:ext cx="8593242" cy="40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5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tercer Sprint.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B80038-FAAB-4FBA-B094-ADB7450D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E031C9-017C-B62D-EFCC-BD493CEA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0" y="1025725"/>
            <a:ext cx="8573304" cy="3301576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EE3C86E-B1C7-4DCE-EEFA-2363C4E0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69" y="4391811"/>
            <a:ext cx="3584519" cy="23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2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3181-53B1-4F37-947F-389AE641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pic>
        <p:nvPicPr>
          <p:cNvPr id="4" name="Imagen 3" descr="Tabla">
            <a:extLst>
              <a:ext uri="{FF2B5EF4-FFF2-40B4-BE49-F238E27FC236}">
                <a16:creationId xmlns:a16="http://schemas.microsoft.com/office/drawing/2014/main" id="{7229780E-44E6-5828-AA5D-FE0504977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0" y="1536954"/>
            <a:ext cx="8555700" cy="48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Retrospectiva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27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AE204-E81A-4664-9D2D-FB9BEC68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Retrospectiva del proyecto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FF6F47-34A5-481C-899F-8ABA696B1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>
                <a:latin typeface="+mj-lt"/>
              </a:rPr>
              <a:t>Problemas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ea typeface="Roboto Condensed"/>
                <a:sym typeface="Roboto Condensed"/>
              </a:rPr>
              <a:t>Estimación de tiempo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ea typeface="Roboto Condensed"/>
                <a:sym typeface="Roboto Condensed"/>
              </a:rPr>
              <a:t>Cambios frecuentes en los requisitos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  <a:ea typeface="Roboto Condensed"/>
                <a:sym typeface="Roboto Condensed"/>
              </a:rPr>
              <a:t>Falta de comunicación </a:t>
            </a:r>
          </a:p>
          <a:p>
            <a:pPr marL="50800" indent="0">
              <a:buNone/>
            </a:pPr>
            <a:endParaRPr lang="es-CL" sz="2000" dirty="0">
              <a:solidFill>
                <a:schemeClr val="tx1"/>
              </a:solidFill>
              <a:ea typeface="Roboto Condensed"/>
              <a:sym typeface="Roboto Condensed"/>
            </a:endParaRPr>
          </a:p>
          <a:p>
            <a:r>
              <a:rPr lang="es-CL" b="1" dirty="0">
                <a:latin typeface="+mj-lt"/>
                <a:sym typeface="Roboto Condensed"/>
              </a:rPr>
              <a:t>Soluciones </a:t>
            </a:r>
          </a:p>
          <a:p>
            <a:pPr marL="50800" indent="0">
              <a:buNone/>
            </a:pPr>
            <a:r>
              <a:rPr lang="es-CL" sz="1600" dirty="0">
                <a:solidFill>
                  <a:schemeClr val="tx1"/>
                </a:solidFill>
                <a:ea typeface="Roboto Condensed"/>
                <a:sym typeface="Roboto Condensed"/>
              </a:rPr>
              <a:t>En nuestro proyecto </a:t>
            </a:r>
            <a:r>
              <a:rPr lang="es-ES" sz="1600" dirty="0">
                <a:solidFill>
                  <a:schemeClr val="tx1"/>
                </a:solidFill>
                <a:ea typeface="Roboto Condensed"/>
              </a:rPr>
              <a:t>hemos enfrentado desafíos como estimaciones inexactas de tiempo, cambios frecuentes en los requisitos y falta de comunicación efectiva. Para mejorar, ahora hacemos reuniones de planificación más detalladas, usamos métodos ágiles para ser más flexibles con los cambios, tenemos charlas diarias para estar al día y usamos herramientas para gestionar mejor las dependencias entre equipos. También, nos adaptamos mejor a los cambios con prácticas que mejoran nuestros procesos continuamente. Estas acciones nos han ayudado a ser más eficientes y a entregar mejor nuestros proyectos.</a:t>
            </a:r>
            <a:endParaRPr lang="es-CL" sz="1600" dirty="0">
              <a:solidFill>
                <a:schemeClr val="tx1"/>
              </a:solidFill>
              <a:ea typeface="Roboto Condensed"/>
              <a:sym typeface="Roboto Condensed"/>
            </a:endParaRPr>
          </a:p>
          <a:p>
            <a:pPr marL="5080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0756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C241A-EA7D-4AF8-A61D-3AB5703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Puntos de mejoras.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60DC74-3EB0-2639-6E54-632952291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tx1"/>
                </a:solidFill>
                <a:ea typeface="Roboto Condensed"/>
              </a:rPr>
              <a:t>Entender Mejor los Requisitos: Asegurarse de que todos comprendan claramente qué se necesita antes de empezar.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tx1"/>
                </a:solidFill>
                <a:ea typeface="Roboto Condensed"/>
              </a:rPr>
              <a:t>Planificar y Estimar Mejor: Organizar el tiempo y los recursos de manera más efectiva desde el principio.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tx1"/>
                </a:solidFill>
                <a:ea typeface="Roboto Condensed"/>
              </a:rPr>
              <a:t>Comunicación Abierta y Directa: Mantener líneas abiertas de comunicación para discutir ideas, problemas y soluciones sin barreras.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tx1"/>
                </a:solidFill>
                <a:ea typeface="Roboto Condensed"/>
              </a:rPr>
              <a:t>Flexibilidad y Adaptabilidad: Estar dispuestos a cambiar y ajustar nuestro enfoque según lo que necesite el proyecto en cada momento.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tx1"/>
                </a:solidFill>
                <a:ea typeface="Roboto Condensed"/>
              </a:rPr>
              <a:t>Reuniones Efectivas: Mantener reuniones regulares y efectivas para revisar el progreso, identificar obstáculos y tomar decisiones rápidas y bien informadas.</a:t>
            </a:r>
          </a:p>
        </p:txBody>
      </p:sp>
    </p:spTree>
    <p:extLst>
      <p:ext uri="{BB962C8B-B14F-4D97-AF65-F5344CB8AC3E}">
        <p14:creationId xmlns:p14="http://schemas.microsoft.com/office/powerpoint/2010/main" val="18406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00E07-42A5-48FE-BCEC-7C1C2465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Lecciones aprendidas.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D58DD7-B11D-43A6-89C3-71CDE066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ea typeface="Roboto Condensed"/>
              </a:rPr>
              <a:t>En nuestra experiencia, hemos aprendido lecciones valiosas para mejorar proyectos. Es esencial planificar detalladamente desde el inicio para reducir riesgos y establecer expectativas claras. La comunicación abierta con todos los stakeholders ayuda a resolver problemas eficientemente.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/>
                </a:solidFill>
                <a:ea typeface="Roboto Condensed"/>
              </a:rPr>
              <a:t>Adoptar metodologías ágiles permite adaptarse rápidamente a cambios en los requisitos, mejorando la flexibilidad y capacidad de respuesta. Además, pruebas rigurosas y aseguramiento de calidad son cruciales para identificar y resolver problemas antes de la entrega final del proyecto.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8349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Cierre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21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Descripción del proyecto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D16A5-F621-41AE-A16E-0919EF2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Cierre del proyecto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575A1-9747-4DBF-830F-4BCA7CE3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>
                <a:solidFill>
                  <a:schemeClr val="tx1"/>
                </a:solidFill>
                <a:ea typeface="Roboto Condensed"/>
              </a:rPr>
              <a:t>El desarrollo del proyecto ha resultado en un sistema exitoso que cumple con los objetivos clave: inicio de sesión seguro para usuarios, gestión completa de contratos con detalles específicos de viajes y servicios, y un sistema eficiente de gestión de pagos con notificaciones automáticas por correo electrónico. Estas funcionalidades aseguran una administración mejorada y transparente de los servicios de turismo educativo Se proporcionó las condiciones de entrega completa y en donde los documentación de los Sprint </a:t>
            </a:r>
            <a:r>
              <a:rPr lang="es-ES" sz="2000">
                <a:solidFill>
                  <a:schemeClr val="tx1"/>
                </a:solidFill>
                <a:ea typeface="Roboto Condensed"/>
              </a:rPr>
              <a:t>esta completada.</a:t>
            </a:r>
            <a:endParaRPr lang="es-CL" sz="2000" dirty="0">
              <a:solidFill>
                <a:schemeClr val="tx1"/>
              </a:solidFill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25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Preguntas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8846-4C38-447A-A7A9-69ADD201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Descripción del proyecto</a:t>
            </a: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EA110D8-7B85-564B-44B6-8AC083EF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7" y="825910"/>
            <a:ext cx="8126773" cy="59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Funcionalidades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1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F19F6-7DEC-4EEF-8D71-D9D800D0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Épicas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2152D2-033E-3BAD-FDCE-93BDF61F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3333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770A5F-04BD-079D-23E9-FA525058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667"/>
            <a:ext cx="8823227" cy="20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3A019-5EB4-43EE-B897-051E89B5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Historias de usuario</a:t>
            </a:r>
            <a:endParaRPr lang="es-CL" dirty="0"/>
          </a:p>
        </p:txBody>
      </p:sp>
      <p:pic>
        <p:nvPicPr>
          <p:cNvPr id="5" name="Imagen 4" descr="Calendario">
            <a:extLst>
              <a:ext uri="{FF2B5EF4-FFF2-40B4-BE49-F238E27FC236}">
                <a16:creationId xmlns:a16="http://schemas.microsoft.com/office/drawing/2014/main" id="{2A779E83-DF81-1593-7ABC-5DCA3CA2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" y="1054067"/>
            <a:ext cx="8868697" cy="2374932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37683A93-1713-11B4-FCCE-F10E55F9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3913"/>
            <a:ext cx="8868697" cy="1489586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6ED7E00-6D95-DB7D-5D14-BE8506F0D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3" y="5368413"/>
            <a:ext cx="8868696" cy="148958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A94039-F50A-7E7C-5C95-96A4C5F53AC3}"/>
              </a:ext>
            </a:extLst>
          </p:cNvPr>
          <p:cNvSpPr txBox="1"/>
          <p:nvPr/>
        </p:nvSpPr>
        <p:spPr>
          <a:xfrm>
            <a:off x="68826" y="835742"/>
            <a:ext cx="1779639" cy="21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/>
              <a:t>Historia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EB332-C1D8-7358-AEFD-25E1661B78C1}"/>
              </a:ext>
            </a:extLst>
          </p:cNvPr>
          <p:cNvSpPr txBox="1"/>
          <p:nvPr/>
        </p:nvSpPr>
        <p:spPr>
          <a:xfrm>
            <a:off x="-9835" y="3316543"/>
            <a:ext cx="1694873" cy="22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/>
              <a:t>Historia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71FE65-8012-0AAB-B881-2926B6F11669}"/>
              </a:ext>
            </a:extLst>
          </p:cNvPr>
          <p:cNvSpPr txBox="1"/>
          <p:nvPr/>
        </p:nvSpPr>
        <p:spPr>
          <a:xfrm>
            <a:off x="-9836" y="4996629"/>
            <a:ext cx="1694873" cy="29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/>
              <a:t>Historia 3</a:t>
            </a:r>
          </a:p>
        </p:txBody>
      </p:sp>
    </p:spTree>
    <p:extLst>
      <p:ext uri="{BB962C8B-B14F-4D97-AF65-F5344CB8AC3E}">
        <p14:creationId xmlns:p14="http://schemas.microsoft.com/office/powerpoint/2010/main" val="127424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541EF-A08C-4690-A774-7350C3F2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Product</a:t>
            </a:r>
            <a:r>
              <a:rPr lang="es-ES_tradnl" dirty="0"/>
              <a:t> Backlog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8FDB8A-4D3E-57F4-8FC5-45CE1A28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3" y="1689837"/>
            <a:ext cx="8533761" cy="41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Desarrollo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primer Sprint.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B0C571B-190C-9EE2-08E9-F872E027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30" y="1141192"/>
            <a:ext cx="8371273" cy="2762213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1EC51770-FC1C-7693-D55A-2DC368618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0" y="3903405"/>
            <a:ext cx="3809555" cy="28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7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490DE1D59CF8418FDA5A26334C9654" ma:contentTypeVersion="13" ma:contentTypeDescription="Crear nuevo documento." ma:contentTypeScope="" ma:versionID="0947c955fb93921eafb35975722a95d7">
  <xsd:schema xmlns:xsd="http://www.w3.org/2001/XMLSchema" xmlns:xs="http://www.w3.org/2001/XMLSchema" xmlns:p="http://schemas.microsoft.com/office/2006/metadata/properties" xmlns:ns2="c2ef7064-63f7-4dcd-87f2-3580cf294d1c" xmlns:ns3="322f9391-964b-48b6-b3b0-13a7ac8a75d6" targetNamespace="http://schemas.microsoft.com/office/2006/metadata/properties" ma:root="true" ma:fieldsID="7a1f18c72603c702d1675a48c9701c9d" ns2:_="" ns3:_="">
    <xsd:import namespace="c2ef7064-63f7-4dcd-87f2-3580cf294d1c"/>
    <xsd:import namespace="322f9391-964b-48b6-b3b0-13a7ac8a75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f7064-63f7-4dcd-87f2-3580cf294d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2f9391-964b-48b6-b3b0-13a7ac8a75d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117467f-38fe-41e0-8cfe-bab1e1047489}" ma:internalName="TaxCatchAll" ma:showField="CatchAllData" ma:web="322f9391-964b-48b6-b3b0-13a7ac8a75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2f9391-964b-48b6-b3b0-13a7ac8a75d6" xsi:nil="true"/>
    <lcf76f155ced4ddcb4097134ff3c332f xmlns="c2ef7064-63f7-4dcd-87f2-3580cf294d1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85E63E6-39DE-4245-B876-44236A6402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12106B-37BE-4C1E-AB26-C55B17FF370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2ef7064-63f7-4dcd-87f2-3580cf294d1c"/>
    <ds:schemaRef ds:uri="322f9391-964b-48b6-b3b0-13a7ac8a75d6"/>
  </ds:schemaRefs>
</ds:datastoreItem>
</file>

<file path=customXml/itemProps3.xml><?xml version="1.0" encoding="utf-8"?>
<ds:datastoreItem xmlns:ds="http://schemas.openxmlformats.org/officeDocument/2006/customXml" ds:itemID="{1AB9B302-04BE-4B27-B4FA-2CC6AEBC618B}">
  <ds:schemaRefs>
    <ds:schemaRef ds:uri="http://schemas.microsoft.com/office/2006/metadata/properties"/>
    <ds:schemaRef ds:uri="http://www.w3.org/2000/xmlns/"/>
    <ds:schemaRef ds:uri="322f9391-964b-48b6-b3b0-13a7ac8a75d6"/>
    <ds:schemaRef ds:uri="http://www.w3.org/2001/XMLSchema-instance"/>
    <ds:schemaRef ds:uri="c2ef7064-63f7-4dcd-87f2-3580cf294d1c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482</Words>
  <Application>Microsoft Office PowerPoint</Application>
  <PresentationFormat>Presentación en pantalla (4:3)</PresentationFormat>
  <Paragraphs>39</Paragraphs>
  <Slides>21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  Examen Transversal Ingeniería de  Software  Sección:001-D  Docente: DIEGO ALBERTO GARCES MIRANDA Grupo Nº:SUPER-SOFT Integrantes: Pablo Cariman  Miguel Sierra Israel Cordero </vt:lpstr>
      <vt:lpstr>Descripción del proyecto </vt:lpstr>
      <vt:lpstr>Descripción del proyecto</vt:lpstr>
      <vt:lpstr>Funcionalidades </vt:lpstr>
      <vt:lpstr>Épicas</vt:lpstr>
      <vt:lpstr>Historias de usuario</vt:lpstr>
      <vt:lpstr>Product Backlog</vt:lpstr>
      <vt:lpstr>Desarrollo </vt:lpstr>
      <vt:lpstr>Avances del primer Sprint.</vt:lpstr>
      <vt:lpstr>Imágenes del avance del producto</vt:lpstr>
      <vt:lpstr>Avances del segundo Sprint.</vt:lpstr>
      <vt:lpstr>Imágenes del avance del producto</vt:lpstr>
      <vt:lpstr>Avances del tercer Sprint.</vt:lpstr>
      <vt:lpstr>Imágenes del avance del producto</vt:lpstr>
      <vt:lpstr>Retrospectiva </vt:lpstr>
      <vt:lpstr>Retrospectiva del proyecto</vt:lpstr>
      <vt:lpstr>Puntos de mejoras.</vt:lpstr>
      <vt:lpstr>Lecciones aprendidas.</vt:lpstr>
      <vt:lpstr> Cierre</vt:lpstr>
      <vt:lpstr>Cierre del proyecto</vt:lpstr>
      <vt:lpstr>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</dc:title>
  <dc:creator>Victor Rodrigo Galaz Silva</dc:creator>
  <cp:lastModifiedBy>PABLO ANTONIO CARIMAN REYES</cp:lastModifiedBy>
  <cp:revision>334</cp:revision>
  <dcterms:created xsi:type="dcterms:W3CDTF">2020-01-19T17:40:32Z</dcterms:created>
  <dcterms:modified xsi:type="dcterms:W3CDTF">2024-07-15T00:20:42Z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0x0101006A490DE1D59CF8418FDA5A26334C9654</vt:lpwstr>
  </property>
</Properties>
</file>